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0"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Jan%202017\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C00000"/>
            </a:solidFill>
          </c:spPr>
          <c:invertIfNegative val="0"/>
          <c:dPt>
            <c:idx val="2"/>
            <c:invertIfNegative val="0"/>
            <c:bubble3D val="0"/>
            <c:spPr>
              <a:solidFill>
                <a:srgbClr val="00B050"/>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Sheet5!$C$11:$E$11</c:f>
              <c:strCache>
                <c:ptCount val="3"/>
                <c:pt idx="0">
                  <c:v>Spring roll  loading on m/c /shift  min</c:v>
                </c:pt>
                <c:pt idx="1">
                  <c:v>Before </c:v>
                </c:pt>
                <c:pt idx="2">
                  <c:v>After </c:v>
                </c:pt>
              </c:strCache>
            </c:strRef>
          </c:cat>
          <c:val>
            <c:numRef>
              <c:f>Sheet5!$C$12:$E$12</c:f>
              <c:numCache>
                <c:formatCode>General</c:formatCode>
                <c:ptCount val="3"/>
                <c:pt idx="1">
                  <c:v>10</c:v>
                </c:pt>
                <c:pt idx="2">
                  <c:v>2</c:v>
                </c:pt>
              </c:numCache>
            </c:numRef>
          </c:val>
        </c:ser>
        <c:dLbls>
          <c:showLegendKey val="0"/>
          <c:showVal val="0"/>
          <c:showCatName val="0"/>
          <c:showSerName val="0"/>
          <c:showPercent val="0"/>
          <c:showBubbleSize val="0"/>
        </c:dLbls>
        <c:gapWidth val="150"/>
        <c:axId val="117607040"/>
        <c:axId val="117612928"/>
      </c:barChart>
      <c:catAx>
        <c:axId val="117607040"/>
        <c:scaling>
          <c:orientation val="minMax"/>
        </c:scaling>
        <c:delete val="0"/>
        <c:axPos val="b"/>
        <c:numFmt formatCode="General" sourceLinked="0"/>
        <c:majorTickMark val="out"/>
        <c:minorTickMark val="none"/>
        <c:tickLblPos val="nextTo"/>
        <c:crossAx val="117612928"/>
        <c:crosses val="autoZero"/>
        <c:auto val="1"/>
        <c:lblAlgn val="ctr"/>
        <c:lblOffset val="100"/>
        <c:noMultiLvlLbl val="0"/>
      </c:catAx>
      <c:valAx>
        <c:axId val="117612928"/>
        <c:scaling>
          <c:orientation val="minMax"/>
        </c:scaling>
        <c:delete val="0"/>
        <c:axPos val="l"/>
        <c:majorGridlines/>
        <c:numFmt formatCode="General" sourceLinked="1"/>
        <c:majorTickMark val="out"/>
        <c:minorTickMark val="none"/>
        <c:tickLblPos val="nextTo"/>
        <c:crossAx val="117607040"/>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85863" y="1255713"/>
            <a:ext cx="4521200" cy="3392487"/>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1277889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5" name="Straight Connector 84"/>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smtClean="0">
                <a:solidFill>
                  <a:srgbClr val="0033CC"/>
                </a:solidFill>
                <a:latin typeface="Calibri" pitchFamily="34" charset="0"/>
                <a:cs typeface="Calibri" pitchFamily="34" charset="0"/>
              </a:rPr>
              <a:t>IDEA : </a:t>
            </a:r>
            <a:r>
              <a:rPr lang="en-US" sz="1050" b="1" dirty="0" smtClean="0">
                <a:latin typeface="Calibri" pitchFamily="34" charset="0"/>
                <a:cs typeface="Calibri" pitchFamily="34" charset="0"/>
              </a:rPr>
              <a:t>To </a:t>
            </a:r>
            <a:r>
              <a:rPr lang="en-US" sz="1050" b="1" dirty="0">
                <a:latin typeface="Calibri" pitchFamily="34" charset="0"/>
                <a:cs typeface="Calibri" pitchFamily="34" charset="0"/>
              </a:rPr>
              <a:t> </a:t>
            </a:r>
            <a:r>
              <a:rPr lang="en-US" sz="1050" b="1" dirty="0" smtClean="0">
                <a:latin typeface="Calibri" pitchFamily="34" charset="0"/>
                <a:cs typeface="Calibri" pitchFamily="34" charset="0"/>
              </a:rPr>
              <a:t>increases  plate depth (spring holding  plate)   </a:t>
            </a:r>
            <a:endParaRPr lang="en-US" altLang="en-US" sz="1050" dirty="0">
              <a:latin typeface="Calibri" pitchFamily="34" charset="0"/>
              <a:cs typeface="Calibri" pitchFamily="34" charset="0"/>
            </a:endParaRPr>
          </a:p>
        </p:txBody>
      </p:sp>
      <p:sp>
        <p:nvSpPr>
          <p:cNvPr id="88"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0"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1"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2"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3"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Assembly</a:t>
            </a:r>
            <a:endParaRPr lang="en-US" sz="1050" dirty="0">
              <a:solidFill>
                <a:prstClr val="black"/>
              </a:solidFill>
              <a:latin typeface="Calibri" pitchFamily="34" charset="0"/>
              <a:cs typeface="Calibri" pitchFamily="34" charset="0"/>
            </a:endParaRPr>
          </a:p>
        </p:txBody>
      </p:sp>
      <p:sp>
        <p:nvSpPr>
          <p:cNvPr id="94" name="Rectangle 7"/>
          <p:cNvSpPr>
            <a:spLocks noChangeArrowheads="1"/>
          </p:cNvSpPr>
          <p:nvPr/>
        </p:nvSpPr>
        <p:spPr bwMode="auto">
          <a:xfrm>
            <a:off x="4025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00FF"/>
                </a:solidFill>
                <a:latin typeface="Calibri" pitchFamily="34" charset="0"/>
                <a:cs typeface="Calibri" pitchFamily="34" charset="0"/>
              </a:rPr>
              <a:t>CELL </a:t>
            </a:r>
            <a:r>
              <a:rPr lang="en-US" sz="1050" b="1" dirty="0" smtClean="0">
                <a:latin typeface="Calibri" pitchFamily="34" charset="0"/>
                <a:cs typeface="Calibri" pitchFamily="34" charset="0"/>
              </a:rPr>
              <a:t>: Spring </a:t>
            </a:r>
            <a:r>
              <a:rPr lang="en-US" sz="1050" b="1" smtClean="0">
                <a:latin typeface="Calibri" pitchFamily="34" charset="0"/>
                <a:cs typeface="Calibri" pitchFamily="34" charset="0"/>
              </a:rPr>
              <a:t>annea</a:t>
            </a:r>
            <a:endParaRPr lang="en-US" sz="1050" dirty="0">
              <a:latin typeface="Calibri" pitchFamily="34" charset="0"/>
              <a:cs typeface="Calibri" pitchFamily="34" charset="0"/>
            </a:endParaRPr>
          </a:p>
        </p:txBody>
      </p:sp>
      <p:sp>
        <p:nvSpPr>
          <p:cNvPr id="95"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NAME:  </a:t>
            </a:r>
            <a:r>
              <a:rPr lang="en-US" sz="1050" b="1" dirty="0" smtClean="0">
                <a:latin typeface="Calibri" pitchFamily="34" charset="0"/>
                <a:cs typeface="Calibri" pitchFamily="34" charset="0"/>
              </a:rPr>
              <a:t>Tensioner </a:t>
            </a:r>
            <a:endParaRPr lang="en-US" sz="1050" dirty="0">
              <a:latin typeface="Calibri" pitchFamily="34" charset="0"/>
              <a:cs typeface="Calibri" pitchFamily="34" charset="0"/>
            </a:endParaRPr>
          </a:p>
        </p:txBody>
      </p:sp>
      <p:sp>
        <p:nvSpPr>
          <p:cNvPr id="96"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7"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98"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99"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a:t>
            </a:r>
            <a:r>
              <a:rPr lang="en-US" sz="1050" b="1" dirty="0" smtClean="0">
                <a:solidFill>
                  <a:srgbClr val="0033CC"/>
                </a:solidFill>
                <a:latin typeface="Calibri" pitchFamily="34" charset="0"/>
                <a:cs typeface="Calibri" pitchFamily="34" charset="0"/>
              </a:rPr>
              <a:t>STAGE Spring Annealing</a:t>
            </a:r>
            <a:endParaRPr lang="en-US" sz="1050" dirty="0">
              <a:latin typeface="Calibri" pitchFamily="34" charset="0"/>
              <a:cs typeface="Calibri" pitchFamily="34" charset="0"/>
            </a:endParaRPr>
          </a:p>
        </p:txBody>
      </p:sp>
      <p:sp>
        <p:nvSpPr>
          <p:cNvPr id="100"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33CC"/>
                </a:solidFill>
                <a:latin typeface="Calibri" pitchFamily="34" charset="0"/>
                <a:cs typeface="Calibri" pitchFamily="34" charset="0"/>
              </a:rPr>
              <a:t>OPERATION</a:t>
            </a:r>
            <a:endParaRPr lang="en-US" sz="1050" dirty="0">
              <a:latin typeface="Calibri" pitchFamily="34" charset="0"/>
              <a:cs typeface="Calibri" pitchFamily="34" charset="0"/>
            </a:endParaRPr>
          </a:p>
        </p:txBody>
      </p:sp>
      <p:sp>
        <p:nvSpPr>
          <p:cNvPr id="101" name="Rectangle 14"/>
          <p:cNvSpPr>
            <a:spLocks noChangeArrowheads="1"/>
          </p:cNvSpPr>
          <p:nvPr/>
        </p:nvSpPr>
        <p:spPr bwMode="auto">
          <a:xfrm>
            <a:off x="4691632"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2"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3"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4996432"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09245" y="1166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691632"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4996432"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01232" y="421432"/>
            <a:ext cx="304800" cy="152400"/>
          </a:xfrm>
          <a:prstGeom prst="rect">
            <a:avLst/>
          </a:prstGeom>
          <a:no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09245" y="4214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18845"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a:t>
            </a:r>
            <a:r>
              <a:rPr lang="en-US" altLang="en-US" sz="1050" b="1" dirty="0" smtClean="0">
                <a:solidFill>
                  <a:srgbClr val="0000CC"/>
                </a:solidFill>
                <a:latin typeface="Calibri" pitchFamily="34" charset="0"/>
                <a:cs typeface="Arial" charset="0"/>
              </a:rPr>
              <a:t>THEME : </a:t>
            </a:r>
            <a:r>
              <a:rPr lang="en-US" altLang="en-US" sz="1050" b="1" dirty="0" smtClean="0">
                <a:latin typeface="Calibri" pitchFamily="34" charset="0"/>
                <a:cs typeface="Arial" charset="0"/>
              </a:rPr>
              <a:t>To reduce set up time and improve productivity</a:t>
            </a: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40258" y="1183432"/>
            <a:ext cx="304165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a:t>
            </a:r>
            <a:r>
              <a:rPr lang="en-US" altLang="en-US" sz="1050" b="1" dirty="0" smtClean="0">
                <a:solidFill>
                  <a:srgbClr val="0000FF"/>
                </a:solidFill>
                <a:latin typeface="Calibri" pitchFamily="34" charset="0"/>
                <a:cs typeface="Arial" charset="0"/>
              </a:rPr>
              <a:t>STATUS</a:t>
            </a:r>
            <a:r>
              <a:rPr lang="en-US" altLang="en-US" sz="1050" b="1" dirty="0" smtClean="0">
                <a:latin typeface="Calibri" pitchFamily="34" charset="0"/>
                <a:cs typeface="Arial" charset="0"/>
              </a:rPr>
              <a:t>: more time required for spring loading on machine every roll loading time</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081908" y="1183432"/>
            <a:ext cx="3279776"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 Increases spring depth 1.14 mm to 0.17 so that spring roll loading possible without dismantling the fixture      </a:t>
            </a:r>
          </a:p>
        </p:txBody>
      </p:sp>
      <p:sp>
        <p:nvSpPr>
          <p:cNvPr id="131" name="Rectangle 44"/>
          <p:cNvSpPr>
            <a:spLocks noChangeArrowheads="1"/>
          </p:cNvSpPr>
          <p:nvPr/>
        </p:nvSpPr>
        <p:spPr bwMode="auto">
          <a:xfrm>
            <a:off x="6366445" y="1183432"/>
            <a:ext cx="1295400" cy="16572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366445" y="1577132"/>
            <a:ext cx="1295400" cy="18415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669783" y="1183432"/>
            <a:ext cx="1217613" cy="16572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377880" y="2067670"/>
            <a:ext cx="2514600" cy="629999"/>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smtClean="0">
                <a:solidFill>
                  <a:srgbClr val="0033CC"/>
                </a:solidFill>
                <a:latin typeface="Calibri" pitchFamily="34" charset="0"/>
                <a:cs typeface="Calibri" pitchFamily="34" charset="0"/>
              </a:rPr>
              <a:t>TEAM MEMBERS</a:t>
            </a:r>
            <a:r>
              <a:rPr lang="en-US" altLang="en-US" sz="1050" b="1" dirty="0" smtClean="0">
                <a:latin typeface="Calibri" pitchFamily="34" charset="0"/>
                <a:cs typeface="Calibri" pitchFamily="34" charset="0"/>
              </a:rPr>
              <a:t>: Santosh Salve  </a:t>
            </a:r>
          </a:p>
          <a:p>
            <a:pPr>
              <a:defRPr/>
            </a:pPr>
            <a:r>
              <a:rPr lang="en-US" altLang="en-US" sz="1050" b="1" dirty="0" smtClean="0">
                <a:latin typeface="Calibri" pitchFamily="34" charset="0"/>
                <a:cs typeface="Calibri" pitchFamily="34" charset="0"/>
              </a:rPr>
              <a:t>                               </a:t>
            </a:r>
          </a:p>
          <a:p>
            <a:pPr>
              <a:defRPr/>
            </a:pPr>
            <a:endParaRPr lang="en-US" altLang="en-US" sz="1050" b="1" dirty="0">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374383" y="2697668"/>
            <a:ext cx="2513013" cy="625715"/>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a:t>
            </a:r>
            <a:r>
              <a:rPr lang="en-US" altLang="en-US" sz="1050" b="1" dirty="0" smtClean="0">
                <a:latin typeface="Calibri" pitchFamily="34" charset="0"/>
                <a:cs typeface="Calibri" pitchFamily="34" charset="0"/>
              </a:rPr>
              <a:t>1) To reduce in house rejection</a:t>
            </a:r>
          </a:p>
          <a:p>
            <a:pPr>
              <a:defRPr/>
            </a:pPr>
            <a:r>
              <a:rPr lang="en-US" altLang="en-US" sz="1050" b="1" dirty="0">
                <a:latin typeface="Calibri" pitchFamily="34" charset="0"/>
                <a:cs typeface="Calibri" pitchFamily="34" charset="0"/>
              </a:rPr>
              <a:t> </a:t>
            </a:r>
            <a:r>
              <a:rPr lang="en-US" altLang="en-US" sz="1050" b="1" dirty="0" smtClean="0">
                <a:latin typeface="Calibri" pitchFamily="34" charset="0"/>
                <a:cs typeface="Calibri" pitchFamily="34" charset="0"/>
              </a:rPr>
              <a:t>                    </a:t>
            </a:r>
            <a:endParaRPr lang="en-US" altLang="en-US" sz="1050" b="1" dirty="0">
              <a:latin typeface="Calibri" pitchFamily="34" charset="0"/>
              <a:cs typeface="Calibri" pitchFamily="34" charset="0"/>
            </a:endParaRPr>
          </a:p>
        </p:txBody>
      </p:sp>
      <p:sp>
        <p:nvSpPr>
          <p:cNvPr id="136" name="Rectangle 57"/>
          <p:cNvSpPr>
            <a:spLocks noChangeArrowheads="1"/>
          </p:cNvSpPr>
          <p:nvPr/>
        </p:nvSpPr>
        <p:spPr bwMode="auto">
          <a:xfrm>
            <a:off x="6366445" y="2697908"/>
            <a:ext cx="2513012" cy="619125"/>
          </a:xfrm>
          <a:prstGeom prst="rect">
            <a:avLst/>
          </a:prstGeom>
          <a:noFill/>
          <a:ln w="9525">
            <a:solidFill>
              <a:schemeClr val="tx1"/>
            </a:solidFill>
            <a:miter lim="800000"/>
            <a:headEnd/>
            <a:tailEnd/>
          </a:ln>
          <a:extLst/>
        </p:spPr>
        <p:txBody>
          <a:bodyPr/>
          <a:lstStyle/>
          <a:p>
            <a:pPr>
              <a:spcBef>
                <a:spcPct val="20000"/>
              </a:spcBef>
              <a:defRPr/>
            </a:pPr>
            <a:endParaRPr lang="en-US" altLang="en-US" sz="1050" dirty="0">
              <a:solidFill>
                <a:prstClr val="black"/>
              </a:solidFill>
              <a:latin typeface="Calibri" pitchFamily="34" charset="0"/>
              <a:cs typeface="Calibri" pitchFamily="34" charset="0"/>
            </a:endParaRPr>
          </a:p>
        </p:txBody>
      </p:sp>
      <p:sp>
        <p:nvSpPr>
          <p:cNvPr id="137"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err="1" smtClean="0">
                <a:latin typeface="Calibri" pitchFamily="34" charset="0"/>
                <a:cs typeface="Calibri" pitchFamily="34" charset="0"/>
              </a:rPr>
              <a:t>Janardhan</a:t>
            </a:r>
            <a:r>
              <a:rPr lang="en-US" altLang="en-US" sz="1050" dirty="0" smtClean="0">
                <a:latin typeface="Calibri" pitchFamily="34" charset="0"/>
                <a:cs typeface="Calibri" pitchFamily="34" charset="0"/>
              </a:rPr>
              <a:t> </a:t>
            </a:r>
            <a:r>
              <a:rPr lang="en-US" altLang="en-US" sz="1050" dirty="0" err="1" smtClean="0">
                <a:latin typeface="Calibri" pitchFamily="34" charset="0"/>
                <a:cs typeface="Calibri" pitchFamily="34" charset="0"/>
              </a:rPr>
              <a:t>sathe</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a:t>
            </a:r>
            <a:r>
              <a:rPr lang="en-US" altLang="en-US" sz="1050" b="1" dirty="0" smtClean="0">
                <a:solidFill>
                  <a:srgbClr val="0000CC"/>
                </a:solidFill>
                <a:latin typeface="Calibri" pitchFamily="34" charset="0"/>
                <a:cs typeface="Calibri" pitchFamily="34" charset="0"/>
              </a:rPr>
              <a:t>BY: Santosh Salve</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4.1.2017</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smtClean="0">
                <a:solidFill>
                  <a:srgbClr val="0033CC"/>
                </a:solidFill>
                <a:latin typeface="Calibri" pitchFamily="34" charset="0"/>
                <a:cs typeface="Arial" charset="0"/>
              </a:rPr>
              <a:t>: </a:t>
            </a:r>
            <a:r>
              <a:rPr lang="en-US" sz="1050" b="1" dirty="0" smtClean="0">
                <a:latin typeface="Calibri" pitchFamily="34" charset="0"/>
                <a:cs typeface="Arial" charset="0"/>
              </a:rPr>
              <a:t>   more time required for spring roll loading on machine       </a:t>
            </a:r>
            <a:endParaRPr lang="en-US" sz="1050" dirty="0">
              <a:cs typeface="Arial" charset="0"/>
            </a:endParaRPr>
          </a:p>
          <a:p>
            <a:pPr>
              <a:defRPr/>
            </a:pPr>
            <a:r>
              <a:rPr lang="en-US" sz="1050" b="1" dirty="0" smtClean="0">
                <a:solidFill>
                  <a:srgbClr val="0000CC"/>
                </a:solidFill>
                <a:latin typeface="Calibri" pitchFamily="34" charset="0"/>
                <a:cs typeface="Arial" charset="0"/>
              </a:rPr>
              <a:t>Why2: needs of dismantling fixture</a:t>
            </a:r>
            <a:endParaRPr lang="en-US" altLang="en-US" sz="1050" dirty="0" smtClean="0">
              <a:latin typeface="Calibri" pitchFamily="34" charset="0"/>
            </a:endParaRPr>
          </a:p>
          <a:p>
            <a:pPr>
              <a:defRPr/>
            </a:pPr>
            <a:r>
              <a:rPr lang="en-US" altLang="en-US" sz="1050" b="1" dirty="0" smtClean="0">
                <a:solidFill>
                  <a:srgbClr val="0000FF"/>
                </a:solidFill>
                <a:latin typeface="Calibri" pitchFamily="34" charset="0"/>
                <a:cs typeface="Arial" charset="0"/>
              </a:rPr>
              <a:t>Why3: </a:t>
            </a:r>
            <a:r>
              <a:rPr lang="en-US" altLang="en-US" sz="1050" b="1" dirty="0" smtClean="0">
                <a:latin typeface="Calibri" pitchFamily="34" charset="0"/>
                <a:cs typeface="Arial" charset="0"/>
              </a:rPr>
              <a:t> All nut ,bolts and plate loader block looses and dismantling </a:t>
            </a:r>
          </a:p>
          <a:p>
            <a:pPr>
              <a:defRPr/>
            </a:pPr>
            <a:r>
              <a:rPr lang="en-US" altLang="en-US" sz="1050" b="1" dirty="0" smtClean="0">
                <a:solidFill>
                  <a:srgbClr val="0000FF"/>
                </a:solidFill>
                <a:latin typeface="Calibri" pitchFamily="34" charset="0"/>
                <a:cs typeface="Arial" charset="0"/>
              </a:rPr>
              <a:t>Why:  </a:t>
            </a:r>
            <a:r>
              <a:rPr lang="en-US" altLang="en-US" sz="1050" b="1" dirty="0" smtClean="0">
                <a:latin typeface="Calibri" pitchFamily="34" charset="0"/>
                <a:cs typeface="Arial" charset="0"/>
              </a:rPr>
              <a:t>Without fixture dismantling not possible spring loading</a:t>
            </a:r>
          </a:p>
        </p:txBody>
      </p:sp>
      <p:sp>
        <p:nvSpPr>
          <p:cNvPr id="141"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r>
              <a:rPr lang="en-US" altLang="en-US" sz="1050" b="1" dirty="0" smtClean="0">
                <a:solidFill>
                  <a:srgbClr val="0000CC"/>
                </a:solidFill>
                <a:latin typeface="Calibri" pitchFamily="34" charset="0"/>
                <a:cs typeface="Calibri" pitchFamily="34" charset="0"/>
              </a:rPr>
              <a:t>:-</a:t>
            </a:r>
          </a:p>
          <a:p>
            <a:pPr>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a:t>
            </a:r>
            <a:r>
              <a:rPr lang="en-US" altLang="en-US" sz="1050" b="1" dirty="0" smtClean="0">
                <a:latin typeface="Calibri" pitchFamily="34" charset="0"/>
                <a:cs typeface="Calibri" pitchFamily="34" charset="0"/>
              </a:rPr>
              <a:t>1) Reduces set up time </a:t>
            </a:r>
          </a:p>
          <a:p>
            <a:pPr>
              <a:defRPr/>
            </a:pPr>
            <a:r>
              <a:rPr lang="en-US" altLang="en-US" sz="1050" b="1" dirty="0">
                <a:latin typeface="Calibri" pitchFamily="34" charset="0"/>
                <a:cs typeface="Calibri" pitchFamily="34" charset="0"/>
              </a:rPr>
              <a:t> </a:t>
            </a:r>
            <a:r>
              <a:rPr lang="en-US" altLang="en-US" sz="1050" b="1" dirty="0" smtClean="0">
                <a:latin typeface="Calibri" pitchFamily="34" charset="0"/>
                <a:cs typeface="Calibri" pitchFamily="34" charset="0"/>
              </a:rPr>
              <a:t>                2) increases productivity   </a:t>
            </a:r>
            <a:endParaRPr lang="en-US" altLang="en-US" sz="1050" b="1" dirty="0">
              <a:latin typeface="Calibri" pitchFamily="34" charset="0"/>
              <a:cs typeface="Calibri" pitchFamily="34" charset="0"/>
            </a:endParaRPr>
          </a:p>
          <a:p>
            <a:pPr>
              <a:defRPr/>
            </a:pPr>
            <a:endParaRPr lang="en-US" altLang="en-US" sz="1050" b="1" dirty="0">
              <a:latin typeface="Calibri" pitchFamily="34" charset="0"/>
              <a:cs typeface="Calibri" pitchFamily="34" charset="0"/>
            </a:endParaRPr>
          </a:p>
        </p:txBody>
      </p:sp>
      <p:sp>
        <p:nvSpPr>
          <p:cNvPr id="142" name="Rectangle 85"/>
          <p:cNvSpPr>
            <a:spLocks noChangeArrowheads="1"/>
          </p:cNvSpPr>
          <p:nvPr/>
        </p:nvSpPr>
        <p:spPr bwMode="auto">
          <a:xfrm>
            <a:off x="6366445" y="3317032"/>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a:t>
            </a:r>
            <a:r>
              <a:rPr lang="en-US" sz="1050" b="1" dirty="0" smtClean="0">
                <a:latin typeface="Calibri"/>
                <a:cs typeface="Arial" charset="0"/>
              </a:rPr>
              <a:t>Modify fixture</a:t>
            </a: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a:t>
            </a:r>
            <a:r>
              <a:rPr lang="en-US" sz="1050" b="1" dirty="0" smtClean="0">
                <a:solidFill>
                  <a:srgbClr val="0000CC"/>
                </a:solidFill>
                <a:latin typeface="Calibri"/>
                <a:cs typeface="Arial" charset="0"/>
              </a:rPr>
              <a:t>DO: </a:t>
            </a:r>
            <a:r>
              <a:rPr lang="en-US" sz="1050" b="1" dirty="0" smtClean="0">
                <a:latin typeface="Calibri"/>
                <a:cs typeface="Arial" charset="0"/>
              </a:rPr>
              <a:t> </a:t>
            </a:r>
            <a:endParaRPr lang="en-US" sz="1050" b="1" dirty="0">
              <a:latin typeface="Calibri"/>
              <a:cs typeface="Arial" charset="0"/>
            </a:endParaRPr>
          </a:p>
          <a:p>
            <a:pPr>
              <a:defRPr/>
            </a:pPr>
            <a:endParaRPr lang="en-US" sz="1050" b="1" dirty="0" smtClean="0">
              <a:solidFill>
                <a:srgbClr val="0000CC"/>
              </a:solidFill>
              <a:latin typeface="Calibri"/>
              <a:cs typeface="Arial" charset="0"/>
            </a:endParaRPr>
          </a:p>
          <a:p>
            <a:pPr>
              <a:defRPr/>
            </a:pPr>
            <a:r>
              <a:rPr lang="en-US" sz="1050" b="1" dirty="0" smtClean="0">
                <a:solidFill>
                  <a:srgbClr val="0000CC"/>
                </a:solidFill>
                <a:latin typeface="Calibri"/>
                <a:cs typeface="Arial" charset="0"/>
              </a:rPr>
              <a:t>FREQUENCY :-</a:t>
            </a:r>
            <a:endParaRPr lang="en-US" sz="1050" dirty="0">
              <a:latin typeface="Arial" charset="0"/>
              <a:cs typeface="Arial" charset="0"/>
            </a:endParaRPr>
          </a:p>
        </p:txBody>
      </p:sp>
      <p:sp>
        <p:nvSpPr>
          <p:cNvPr id="147"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0000FF"/>
                </a:solidFill>
                <a:latin typeface="Calibri" pitchFamily="34" charset="0"/>
                <a:cs typeface="Arial" charset="0"/>
              </a:rPr>
              <a:t>ROOT CAUSE </a:t>
            </a:r>
            <a:r>
              <a:rPr lang="en-US" sz="1050" b="1" dirty="0" smtClean="0">
                <a:solidFill>
                  <a:srgbClr val="0000FF"/>
                </a:solidFill>
                <a:latin typeface="Calibri" pitchFamily="34" charset="0"/>
                <a:cs typeface="Arial" charset="0"/>
              </a:rPr>
              <a:t>: </a:t>
            </a:r>
            <a:r>
              <a:rPr lang="en-US" sz="1050" b="1" dirty="0" smtClean="0">
                <a:latin typeface="Calibri" pitchFamily="34" charset="0"/>
                <a:cs typeface="Arial" charset="0"/>
              </a:rPr>
              <a:t>Spring loading on machine not possible without dismantling the fixture </a:t>
            </a:r>
          </a:p>
          <a:p>
            <a:pPr>
              <a:defRPr/>
            </a:pPr>
            <a:endParaRPr lang="en-US" altLang="en-US" sz="1050" dirty="0">
              <a:latin typeface="Calibri" pitchFamily="34" charset="0"/>
              <a:cs typeface="Arial" charset="0"/>
            </a:endParaRPr>
          </a:p>
        </p:txBody>
      </p:sp>
      <p:cxnSp>
        <p:nvCxnSpPr>
          <p:cNvPr id="149" name="Straight Connector 14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498457" y="6441232"/>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2"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3"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4.1.2017</a:t>
            </a:r>
            <a:endParaRPr lang="en-US" sz="1050" dirty="0">
              <a:solidFill>
                <a:prstClr val="black"/>
              </a:solidFill>
              <a:latin typeface="Calibri" pitchFamily="34" charset="0"/>
              <a:cs typeface="Calibri" pitchFamily="34" charset="0"/>
            </a:endParaRPr>
          </a:p>
        </p:txBody>
      </p:sp>
      <p:sp>
        <p:nvSpPr>
          <p:cNvPr id="154"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5" name="Rectangle 49"/>
          <p:cNvSpPr>
            <a:spLocks noChangeArrowheads="1"/>
          </p:cNvSpPr>
          <p:nvPr/>
        </p:nvSpPr>
        <p:spPr bwMode="auto">
          <a:xfrm>
            <a:off x="7660258" y="1577132"/>
            <a:ext cx="1217613" cy="19685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2.1.2017</a:t>
            </a:r>
            <a:endParaRPr lang="en-US" sz="1050" dirty="0">
              <a:solidFill>
                <a:prstClr val="black"/>
              </a:solidFill>
              <a:latin typeface="Calibri" pitchFamily="34" charset="0"/>
              <a:cs typeface="Calibri" pitchFamily="34" charset="0"/>
            </a:endParaRPr>
          </a:p>
        </p:txBody>
      </p:sp>
      <p:sp>
        <p:nvSpPr>
          <p:cNvPr id="156"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2.1.2017</a:t>
            </a:r>
            <a:endParaRPr lang="en-US" sz="1050" dirty="0">
              <a:solidFill>
                <a:prstClr val="black"/>
              </a:solidFill>
              <a:latin typeface="Calibri" pitchFamily="34" charset="0"/>
              <a:cs typeface="Calibri" pitchFamily="34" charset="0"/>
            </a:endParaRPr>
          </a:p>
        </p:txBody>
      </p:sp>
      <p:sp>
        <p:nvSpPr>
          <p:cNvPr id="157" name="Rectangle 45"/>
          <p:cNvSpPr>
            <a:spLocks noChangeArrowheads="1"/>
          </p:cNvSpPr>
          <p:nvPr/>
        </p:nvSpPr>
        <p:spPr bwMode="auto">
          <a:xfrm>
            <a:off x="6366445" y="1349152"/>
            <a:ext cx="1295400" cy="205755"/>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8" name="Rectangle 49"/>
          <p:cNvSpPr>
            <a:spLocks noChangeArrowheads="1"/>
          </p:cNvSpPr>
          <p:nvPr/>
        </p:nvSpPr>
        <p:spPr bwMode="auto">
          <a:xfrm>
            <a:off x="7661845" y="1349152"/>
            <a:ext cx="1217612" cy="205755"/>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9" name="Rounded Rectangle 95"/>
          <p:cNvSpPr>
            <a:spLocks noChangeArrowheads="1"/>
          </p:cNvSpPr>
          <p:nvPr/>
        </p:nvSpPr>
        <p:spPr bwMode="auto">
          <a:xfrm>
            <a:off x="5447282" y="3290046"/>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60" name="Rounded Rectangle 96"/>
          <p:cNvSpPr>
            <a:spLocks noChangeArrowheads="1"/>
          </p:cNvSpPr>
          <p:nvPr/>
        </p:nvSpPr>
        <p:spPr bwMode="auto">
          <a:xfrm>
            <a:off x="75182" y="3301157"/>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161"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2" name="Table 161"/>
          <p:cNvGraphicFramePr>
            <a:graphicFrameLocks noGrp="1"/>
          </p:cNvGraphicFramePr>
          <p:nvPr>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1109632" y="1809234"/>
            <a:ext cx="301686" cy="369332"/>
          </a:xfrm>
          <a:prstGeom prst="rect">
            <a:avLst/>
          </a:prstGeom>
        </p:spPr>
        <p:txBody>
          <a:bodyPr wrap="none">
            <a:spAutoFit/>
          </a:bodyPr>
          <a:lstStyle/>
          <a:p>
            <a:r>
              <a:rPr lang="en-US" altLang="en-US" b="1" dirty="0">
                <a:latin typeface="Calibri" pitchFamily="34" charset="0"/>
                <a:cs typeface="Arial" charset="0"/>
              </a:rPr>
              <a:t>: </a:t>
            </a:r>
            <a:endParaRPr lang="en-US" dirty="0"/>
          </a:p>
        </p:txBody>
      </p:sp>
      <p:pic>
        <p:nvPicPr>
          <p:cNvPr id="77" name="Picture 7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181" y="1809654"/>
            <a:ext cx="3044765" cy="1414456"/>
          </a:xfrm>
          <a:prstGeom prst="rect">
            <a:avLst/>
          </a:prstGeom>
        </p:spPr>
      </p:pic>
      <p:pic>
        <p:nvPicPr>
          <p:cNvPr id="78" name="Picture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25031" y="1787236"/>
            <a:ext cx="3228392" cy="968559"/>
          </a:xfrm>
          <a:prstGeom prst="rect">
            <a:avLst/>
          </a:prstGeom>
        </p:spPr>
      </p:pic>
      <p:pic>
        <p:nvPicPr>
          <p:cNvPr id="79" name="Picture 7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25031" y="2790969"/>
            <a:ext cx="3228392" cy="497492"/>
          </a:xfrm>
          <a:prstGeom prst="rect">
            <a:avLst/>
          </a:prstGeom>
        </p:spPr>
      </p:pic>
      <p:sp>
        <p:nvSpPr>
          <p:cNvPr id="80" name="Oval Callout 79"/>
          <p:cNvSpPr/>
          <p:nvPr/>
        </p:nvSpPr>
        <p:spPr>
          <a:xfrm>
            <a:off x="5436096" y="1554906"/>
            <a:ext cx="914400" cy="433933"/>
          </a:xfrm>
          <a:prstGeom prst="wedgeEllipseCallout">
            <a:avLst>
              <a:gd name="adj1" fmla="val -101236"/>
              <a:gd name="adj2" fmla="val 39321"/>
            </a:avLst>
          </a:prstGeom>
          <a:solidFill>
            <a:srgbClr val="FFFF0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800" b="1" dirty="0" smtClean="0"/>
              <a:t>Plate </a:t>
            </a:r>
            <a:r>
              <a:rPr lang="en-US" sz="800" b="1" smtClean="0"/>
              <a:t>depth 0.20 </a:t>
            </a:r>
            <a:r>
              <a:rPr lang="en-US" sz="800" b="1" dirty="0" smtClean="0"/>
              <a:t>mm</a:t>
            </a:r>
            <a:endParaRPr lang="en-US" sz="800" b="1" dirty="0"/>
          </a:p>
        </p:txBody>
      </p:sp>
      <p:sp>
        <p:nvSpPr>
          <p:cNvPr id="81" name="Oval Callout 80"/>
          <p:cNvSpPr/>
          <p:nvPr/>
        </p:nvSpPr>
        <p:spPr>
          <a:xfrm>
            <a:off x="2123728" y="1593755"/>
            <a:ext cx="914400" cy="413990"/>
          </a:xfrm>
          <a:prstGeom prst="wedgeEllipseCallout">
            <a:avLst>
              <a:gd name="adj1" fmla="val -105781"/>
              <a:gd name="adj2" fmla="val 70737"/>
            </a:avLst>
          </a:prstGeom>
          <a:solidFill>
            <a:srgbClr val="FFFF0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700" b="1" dirty="0" smtClean="0"/>
              <a:t>Plate depth 0.14 mm</a:t>
            </a:r>
            <a:endParaRPr lang="en-US" sz="700" b="1" dirty="0"/>
          </a:p>
        </p:txBody>
      </p:sp>
      <p:graphicFrame>
        <p:nvGraphicFramePr>
          <p:cNvPr id="82" name="Chart 81"/>
          <p:cNvGraphicFramePr>
            <a:graphicFrameLocks/>
          </p:cNvGraphicFramePr>
          <p:nvPr>
            <p:extLst>
              <p:ext uri="{D42A27DB-BD31-4B8C-83A1-F6EECF244321}">
                <p14:modId xmlns:p14="http://schemas.microsoft.com/office/powerpoint/2010/main" val="3851910815"/>
              </p:ext>
            </p:extLst>
          </p:nvPr>
        </p:nvGraphicFramePr>
        <p:xfrm>
          <a:off x="3276600" y="4383832"/>
          <a:ext cx="2937444" cy="184150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09220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268</Words>
  <Application>Microsoft Office PowerPoint</Application>
  <PresentationFormat>On-screen Show (4:3)</PresentationFormat>
  <Paragraphs>83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170</cp:revision>
  <cp:lastPrinted>2016-10-09T08:06:13Z</cp:lastPrinted>
  <dcterms:created xsi:type="dcterms:W3CDTF">2006-08-16T00:00:00Z</dcterms:created>
  <dcterms:modified xsi:type="dcterms:W3CDTF">2017-04-29T06:53:47Z</dcterms:modified>
</cp:coreProperties>
</file>